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8"/>
  </p:notesMasterIdLst>
  <p:handoutMasterIdLst>
    <p:handoutMasterId r:id="rId69"/>
  </p:handoutMasterIdLst>
  <p:sldIdLst>
    <p:sldId id="281" r:id="rId5"/>
    <p:sldId id="355" r:id="rId6"/>
    <p:sldId id="382" r:id="rId7"/>
    <p:sldId id="384" r:id="rId8"/>
    <p:sldId id="385" r:id="rId9"/>
    <p:sldId id="353" r:id="rId10"/>
    <p:sldId id="386" r:id="rId11"/>
    <p:sldId id="392" r:id="rId12"/>
    <p:sldId id="387" r:id="rId13"/>
    <p:sldId id="393" r:id="rId14"/>
    <p:sldId id="388" r:id="rId15"/>
    <p:sldId id="394" r:id="rId16"/>
    <p:sldId id="395" r:id="rId17"/>
    <p:sldId id="389" r:id="rId18"/>
    <p:sldId id="396" r:id="rId19"/>
    <p:sldId id="397" r:id="rId20"/>
    <p:sldId id="390" r:id="rId21"/>
    <p:sldId id="398" r:id="rId22"/>
    <p:sldId id="420" r:id="rId23"/>
    <p:sldId id="42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365" r:id="rId33"/>
    <p:sldId id="402" r:id="rId34"/>
    <p:sldId id="422" r:id="rId35"/>
    <p:sldId id="423" r:id="rId36"/>
    <p:sldId id="367" r:id="rId37"/>
    <p:sldId id="284" r:id="rId38"/>
    <p:sldId id="425" r:id="rId39"/>
    <p:sldId id="428" r:id="rId40"/>
    <p:sldId id="399" r:id="rId41"/>
    <p:sldId id="401" r:id="rId42"/>
    <p:sldId id="426" r:id="rId43"/>
    <p:sldId id="427" r:id="rId44"/>
    <p:sldId id="429" r:id="rId45"/>
    <p:sldId id="430" r:id="rId46"/>
    <p:sldId id="431" r:id="rId47"/>
    <p:sldId id="432" r:id="rId48"/>
    <p:sldId id="433" r:id="rId49"/>
    <p:sldId id="437" r:id="rId50"/>
    <p:sldId id="438" r:id="rId51"/>
    <p:sldId id="434" r:id="rId52"/>
    <p:sldId id="435" r:id="rId53"/>
    <p:sldId id="436" r:id="rId54"/>
    <p:sldId id="439" r:id="rId55"/>
    <p:sldId id="370" r:id="rId56"/>
    <p:sldId id="404" r:id="rId57"/>
    <p:sldId id="424" r:id="rId58"/>
    <p:sldId id="403" r:id="rId59"/>
    <p:sldId id="406" r:id="rId60"/>
    <p:sldId id="407" r:id="rId61"/>
    <p:sldId id="405" r:id="rId62"/>
    <p:sldId id="408" r:id="rId63"/>
    <p:sldId id="409" r:id="rId64"/>
    <p:sldId id="410" r:id="rId65"/>
    <p:sldId id="411" r:id="rId66"/>
    <p:sldId id="359" r:id="rId6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3690" autoAdjust="0"/>
  </p:normalViewPr>
  <p:slideViewPr>
    <p:cSldViewPr snapToGrid="0">
      <p:cViewPr varScale="1">
        <p:scale>
          <a:sx n="57" d="100"/>
          <a:sy n="57" d="100"/>
        </p:scale>
        <p:origin x="78" y="1014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6/18/2022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2022-06-18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안녕하세요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컴퓨터공학과 </a:t>
            </a:r>
            <a:r>
              <a:rPr lang="en-US" altLang="ko-KR" dirty="0">
                <a:latin typeface="+mj-ea"/>
                <a:ea typeface="+mj-ea"/>
              </a:rPr>
              <a:t>16</a:t>
            </a:r>
            <a:r>
              <a:rPr lang="ko-KR" altLang="en-US" dirty="0">
                <a:latin typeface="+mj-ea"/>
                <a:ea typeface="+mj-ea"/>
              </a:rPr>
              <a:t>학번 </a:t>
            </a:r>
            <a:r>
              <a:rPr lang="ko-KR" altLang="en-US" dirty="0" err="1">
                <a:latin typeface="+mj-ea"/>
                <a:ea typeface="+mj-ea"/>
              </a:rPr>
              <a:t>이우석이라고</a:t>
            </a:r>
            <a:r>
              <a:rPr lang="ko-KR" altLang="en-US" dirty="0">
                <a:latin typeface="+mj-ea"/>
                <a:ea typeface="+mj-ea"/>
              </a:rPr>
              <a:t> 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텀프로젝트</a:t>
            </a:r>
            <a:r>
              <a:rPr lang="ko-KR" altLang="en-US" dirty="0">
                <a:latin typeface="+mj-ea"/>
                <a:ea typeface="+mj-ea"/>
              </a:rPr>
              <a:t> 계획서 발표 시작하겠습니다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022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8648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268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520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1677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79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9236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900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2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094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목차입니다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발표는 이 순서대로 진행될 예정입니다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31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053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1888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다음은 여러 종목으로부터 가치주를 추출하는 모듈입니다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512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285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4394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918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99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7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6572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410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먼저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주가와 재무제표의 데이터 수집 모듈입니다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5735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261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136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8283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1099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2114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1624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6199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0794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799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041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200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371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092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0594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8321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5435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다음은 우량주를 추출하는 모듈입니다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519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601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5230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종목을 추출 함수의 예시로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getPER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을 보여드린다면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dirty="0">
                <a:latin typeface="+mj-ea"/>
                <a:ea typeface="+mj-ea"/>
              </a:rPr>
              <a:t>우선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rpt_type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은 연결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또는 별도를 의미하는 파라미터이고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는 연간 또는 분기를 나타내는 파라미터입니다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freq</a:t>
            </a:r>
            <a:r>
              <a:rPr lang="ko-KR" altLang="en-US" dirty="0">
                <a:latin typeface="+mj-ea"/>
                <a:ea typeface="+mj-ea"/>
              </a:rPr>
              <a:t> 파라미터는 필요하다고 생각되어 추가하였습니다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912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다음은 여러 종목으로부터 가치주를 추출하는 모듈입니다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914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가치주를 추출하는 지표로</a:t>
            </a:r>
            <a:r>
              <a:rPr lang="en-US" altLang="ko-KR" dirty="0">
                <a:latin typeface="+mj-ea"/>
                <a:ea typeface="+mj-ea"/>
              </a:rPr>
              <a:t>, PER, PBR, PSR, PCR </a:t>
            </a:r>
            <a:r>
              <a:rPr lang="ko-KR" altLang="en-US" dirty="0">
                <a:latin typeface="+mj-ea"/>
                <a:ea typeface="+mj-ea"/>
              </a:rPr>
              <a:t>을 사용할 예정이고</a:t>
            </a:r>
            <a:r>
              <a:rPr lang="en-US" altLang="ko-KR" dirty="0">
                <a:latin typeface="+mj-ea"/>
                <a:ea typeface="+mj-ea"/>
              </a:rPr>
              <a:t>,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4760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59289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이상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텀프로젝트</a:t>
            </a:r>
            <a:r>
              <a:rPr lang="ko-KR" altLang="en-US" dirty="0">
                <a:latin typeface="+mj-ea"/>
                <a:ea typeface="+mj-ea"/>
              </a:rPr>
              <a:t> 계획서 발표를 마치겠습니다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80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먼저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주가와 재무제표의 데이터 수집 모듈입니다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502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402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096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플로우 차트는 다음과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해당 종목과 날짜의 수정 주가를 </a:t>
            </a:r>
            <a:r>
              <a:rPr lang="en-US" altLang="ko-KR" dirty="0" err="1">
                <a:latin typeface="+mj-ea"/>
                <a:ea typeface="+mj-ea"/>
              </a:rPr>
              <a:t>krx</a:t>
            </a:r>
            <a:r>
              <a:rPr lang="en-US" altLang="ko-KR" dirty="0">
                <a:latin typeface="+mj-ea"/>
                <a:ea typeface="+mj-ea"/>
              </a:rPr>
              <a:t> API</a:t>
            </a:r>
            <a:r>
              <a:rPr lang="ko-KR" altLang="en-US" dirty="0">
                <a:latin typeface="+mj-ea"/>
                <a:ea typeface="+mj-ea"/>
              </a:rPr>
              <a:t>를 통해 받아 이를 데이터프레임 형태로 가공하여 데이터베이스에 저장합니다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066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ko-KR" altLang="en-US" dirty="0" err="1"/>
              <a:t>텀프로젝트</a:t>
            </a:r>
            <a:r>
              <a:rPr lang="ko-KR" altLang="en-US" dirty="0"/>
              <a:t> 계획서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16010980 </a:t>
            </a:r>
            <a:r>
              <a:rPr lang="ko-KR" altLang="en-US" dirty="0"/>
              <a:t>이우석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수정 주가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10</a:t>
            </a:fld>
            <a:endParaRPr lang="ko-KR" altLang="en-US" noProof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BB2E1F5-1F6B-1E45-05F8-4BFC4880A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99046"/>
              </p:ext>
            </p:extLst>
          </p:nvPr>
        </p:nvGraphicFramePr>
        <p:xfrm>
          <a:off x="4689858" y="1765300"/>
          <a:ext cx="7067295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65">
                  <a:extLst>
                    <a:ext uri="{9D8B030D-6E8A-4147-A177-3AD203B41FA5}">
                      <a16:colId xmlns:a16="http://schemas.microsoft.com/office/drawing/2014/main" val="3840230611"/>
                    </a:ext>
                  </a:extLst>
                </a:gridCol>
                <a:gridCol w="2355765">
                  <a:extLst>
                    <a:ext uri="{9D8B030D-6E8A-4147-A177-3AD203B41FA5}">
                      <a16:colId xmlns:a16="http://schemas.microsoft.com/office/drawing/2014/main" val="3321385260"/>
                    </a:ext>
                  </a:extLst>
                </a:gridCol>
                <a:gridCol w="2355765">
                  <a:extLst>
                    <a:ext uri="{9D8B030D-6E8A-4147-A177-3AD203B41FA5}">
                      <a16:colId xmlns:a16="http://schemas.microsoft.com/office/drawing/2014/main" val="390483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5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stock_code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0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hign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12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42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volume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거래량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043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변동율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24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31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손익계산서</a:t>
            </a:r>
            <a:br>
              <a:rPr lang="en-US" altLang="ko-KR" sz="2800" dirty="0"/>
            </a:br>
            <a:r>
              <a:rPr lang="ko-KR" altLang="en-US" sz="2800" dirty="0"/>
              <a:t>수집 및 저장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E7B4AF-B0BB-AE07-FBD7-505AF4F4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42" y="738038"/>
            <a:ext cx="5544766" cy="53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손익계산서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 </a:t>
            </a:r>
            <a:r>
              <a:rPr lang="en-US" altLang="ko-KR" dirty="0"/>
              <a:t>- 1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12</a:t>
            </a:fld>
            <a:endParaRPr lang="ko-KR" altLang="en-US" noProof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EDAC5D32-71BE-B8DF-C15E-15C17F84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33907"/>
              </p:ext>
            </p:extLst>
          </p:nvPr>
        </p:nvGraphicFramePr>
        <p:xfrm>
          <a:off x="4719576" y="1082040"/>
          <a:ext cx="7007859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953">
                  <a:extLst>
                    <a:ext uri="{9D8B030D-6E8A-4147-A177-3AD203B41FA5}">
                      <a16:colId xmlns:a16="http://schemas.microsoft.com/office/drawing/2014/main" val="3128669878"/>
                    </a:ext>
                  </a:extLst>
                </a:gridCol>
                <a:gridCol w="1800604">
                  <a:extLst>
                    <a:ext uri="{9D8B030D-6E8A-4147-A177-3AD203B41FA5}">
                      <a16:colId xmlns:a16="http://schemas.microsoft.com/office/drawing/2014/main" val="1170718908"/>
                    </a:ext>
                  </a:extLst>
                </a:gridCol>
                <a:gridCol w="2871302">
                  <a:extLst>
                    <a:ext uri="{9D8B030D-6E8A-4147-A177-3AD203B41FA5}">
                      <a16:colId xmlns:a16="http://schemas.microsoft.com/office/drawing/2014/main" val="8252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0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2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9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재무제표종류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연결 및 별도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연간 및 분기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트레일링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0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4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매출원가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매출원가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3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매출총이익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매출총이익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7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판매비와관리비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판매비와관리비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54379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유무형자산상각비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유무형자산상각비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78044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영업이익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영업이익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79982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금융수익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금융수익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금융원가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금융원가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65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20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손익계산서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 </a:t>
            </a:r>
            <a:r>
              <a:rPr lang="en-US" altLang="ko-KR" dirty="0"/>
              <a:t>- 2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13</a:t>
            </a:fld>
            <a:endParaRPr lang="ko-KR" altLang="en-US" noProof="0"/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2057F7D6-D516-BBF6-E476-18D698DBF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29391"/>
              </p:ext>
            </p:extLst>
          </p:nvPr>
        </p:nvGraphicFramePr>
        <p:xfrm>
          <a:off x="4753866" y="1216660"/>
          <a:ext cx="6939279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093">
                  <a:extLst>
                    <a:ext uri="{9D8B030D-6E8A-4147-A177-3AD203B41FA5}">
                      <a16:colId xmlns:a16="http://schemas.microsoft.com/office/drawing/2014/main" val="2426406502"/>
                    </a:ext>
                  </a:extLst>
                </a:gridCol>
                <a:gridCol w="2313093">
                  <a:extLst>
                    <a:ext uri="{9D8B030D-6E8A-4147-A177-3AD203B41FA5}">
                      <a16:colId xmlns:a16="http://schemas.microsoft.com/office/drawing/2014/main" val="330684864"/>
                    </a:ext>
                  </a:extLst>
                </a:gridCol>
                <a:gridCol w="2313093">
                  <a:extLst>
                    <a:ext uri="{9D8B030D-6E8A-4147-A177-3AD203B41FA5}">
                      <a16:colId xmlns:a16="http://schemas.microsoft.com/office/drawing/2014/main" val="3560687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69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기타수익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기타수익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2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0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관계기업관련손익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관계기업관련손익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3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EBITDA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EBITDA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7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EBIT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EBIT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5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법인세비용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법인세비용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090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계속영업이익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계속영업이익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867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중단영업이익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중단영업이익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7082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당기순이익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당기순이익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1103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지배주주순이익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지배주주순이익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13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비지배주주순이익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비지배주주순이익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5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23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재무상태표</a:t>
            </a:r>
            <a:br>
              <a:rPr lang="en-US" altLang="ko-KR" sz="2800" dirty="0"/>
            </a:br>
            <a:r>
              <a:rPr lang="ko-KR" altLang="en-US" sz="2800" dirty="0"/>
              <a:t>수집 및 저장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3D0C6-0306-E808-70E9-9D892C6CA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59" y="724015"/>
            <a:ext cx="5554818" cy="53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재무상태표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 </a:t>
            </a:r>
            <a:r>
              <a:rPr lang="en-US" altLang="ko-KR" dirty="0"/>
              <a:t>- 1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15</a:t>
            </a:fld>
            <a:endParaRPr lang="ko-KR" altLang="en-US" noProof="0"/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9161B4BD-7E83-3C8B-452C-20CB5A07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10790"/>
              </p:ext>
            </p:extLst>
          </p:nvPr>
        </p:nvGraphicFramePr>
        <p:xfrm>
          <a:off x="4724232" y="1399540"/>
          <a:ext cx="6998547" cy="405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849">
                  <a:extLst>
                    <a:ext uri="{9D8B030D-6E8A-4147-A177-3AD203B41FA5}">
                      <a16:colId xmlns:a16="http://schemas.microsoft.com/office/drawing/2014/main" val="1942374220"/>
                    </a:ext>
                  </a:extLst>
                </a:gridCol>
                <a:gridCol w="1832919">
                  <a:extLst>
                    <a:ext uri="{9D8B030D-6E8A-4147-A177-3AD203B41FA5}">
                      <a16:colId xmlns:a16="http://schemas.microsoft.com/office/drawing/2014/main" val="3599814497"/>
                    </a:ext>
                  </a:extLst>
                </a:gridCol>
                <a:gridCol w="2832779">
                  <a:extLst>
                    <a:ext uri="{9D8B030D-6E8A-4147-A177-3AD203B41FA5}">
                      <a16:colId xmlns:a16="http://schemas.microsoft.com/office/drawing/2014/main" val="1332264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9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6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재무제표종류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연결 및 별도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연간 및 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1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5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유동자산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유동자산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57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재고자산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재고자산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58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매출채권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매출채권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3557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현금및현금성자산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현금및현금성자산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72759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8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기타금융업자산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기타금융업자산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3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1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재무상태표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 </a:t>
            </a:r>
            <a:r>
              <a:rPr lang="en-US" altLang="ko-KR" dirty="0"/>
              <a:t>- 2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16</a:t>
            </a:fld>
            <a:endParaRPr lang="ko-KR" altLang="en-US" noProof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47771117-81E3-95E9-F8F0-41983E597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55089"/>
              </p:ext>
            </p:extLst>
          </p:nvPr>
        </p:nvGraphicFramePr>
        <p:xfrm>
          <a:off x="4741166" y="1573276"/>
          <a:ext cx="696468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560">
                  <a:extLst>
                    <a:ext uri="{9D8B030D-6E8A-4147-A177-3AD203B41FA5}">
                      <a16:colId xmlns:a16="http://schemas.microsoft.com/office/drawing/2014/main" val="595575464"/>
                    </a:ext>
                  </a:extLst>
                </a:gridCol>
                <a:gridCol w="2321560">
                  <a:extLst>
                    <a:ext uri="{9D8B030D-6E8A-4147-A177-3AD203B41FA5}">
                      <a16:colId xmlns:a16="http://schemas.microsoft.com/office/drawing/2014/main" val="1004770721"/>
                    </a:ext>
                  </a:extLst>
                </a:gridCol>
                <a:gridCol w="2321560">
                  <a:extLst>
                    <a:ext uri="{9D8B030D-6E8A-4147-A177-3AD203B41FA5}">
                      <a16:colId xmlns:a16="http://schemas.microsoft.com/office/drawing/2014/main" val="2840323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9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유동부채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유동부채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83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단기차입금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단기차입금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9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비유동부채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비유동부채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48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장기차입금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장기차입금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98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기타금융업부채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기타금융업부채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26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67808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지배기업주주지분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지배기업주주지분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34595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비지배주주지분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비지배주주지분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현금흐름표</a:t>
            </a:r>
            <a:br>
              <a:rPr lang="en-US" altLang="ko-KR" sz="2800" dirty="0"/>
            </a:br>
            <a:r>
              <a:rPr lang="ko-KR" altLang="en-US" sz="2800" dirty="0"/>
              <a:t>수집 및 저장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2B1B09-5B40-8426-87B6-409F0C72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149" y="744179"/>
            <a:ext cx="5532112" cy="53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9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현금흐름표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18</a:t>
            </a:fld>
            <a:endParaRPr lang="ko-KR" altLang="en-US" noProof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2AF249D-EE24-8736-CD6F-9AB68EC15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75189"/>
              </p:ext>
            </p:extLst>
          </p:nvPr>
        </p:nvGraphicFramePr>
        <p:xfrm>
          <a:off x="4749633" y="1765300"/>
          <a:ext cx="6947745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915">
                  <a:extLst>
                    <a:ext uri="{9D8B030D-6E8A-4147-A177-3AD203B41FA5}">
                      <a16:colId xmlns:a16="http://schemas.microsoft.com/office/drawing/2014/main" val="1297639605"/>
                    </a:ext>
                  </a:extLst>
                </a:gridCol>
                <a:gridCol w="1739785">
                  <a:extLst>
                    <a:ext uri="{9D8B030D-6E8A-4147-A177-3AD203B41FA5}">
                      <a16:colId xmlns:a16="http://schemas.microsoft.com/office/drawing/2014/main" val="850295492"/>
                    </a:ext>
                  </a:extLst>
                </a:gridCol>
                <a:gridCol w="2892045">
                  <a:extLst>
                    <a:ext uri="{9D8B030D-6E8A-4147-A177-3AD203B41FA5}">
                      <a16:colId xmlns:a16="http://schemas.microsoft.com/office/drawing/2014/main" val="336282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8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4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0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재무제표종류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연결 및 별도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연간 및 분기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트레일링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영업현금흐름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영업현금흐름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4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당기순손익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당기순손익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9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투자현금흐름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투자현금흐름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3394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재무현금흐름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재무현금흐름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0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현금자산증가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현금자산증가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7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38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주가 데이터 수집 모듈 </a:t>
            </a:r>
            <a:r>
              <a:rPr lang="en-US" altLang="ko-KR" dirty="0"/>
              <a:t>- </a:t>
            </a:r>
            <a:r>
              <a:rPr lang="en-US" altLang="ko-KR" dirty="0" err="1"/>
              <a:t>getStockData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/>
              <a:t>Class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getStockData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원시 주가와 수정 주가 데이터를 수집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/>
              <a:t>getKRXPrice</a:t>
            </a:r>
            <a:r>
              <a:rPr lang="en-US" altLang="ko-KR" dirty="0"/>
              <a:t>(</a:t>
            </a:r>
            <a:r>
              <a:rPr lang="en-US" altLang="ko-KR" dirty="0" err="1"/>
              <a:t>mktId</a:t>
            </a:r>
            <a:r>
              <a:rPr lang="en-US" altLang="ko-KR" dirty="0"/>
              <a:t>, </a:t>
            </a:r>
            <a:r>
              <a:rPr lang="en-US" altLang="ko-KR" dirty="0" err="1"/>
              <a:t>st_dt</a:t>
            </a:r>
            <a:r>
              <a:rPr lang="en-US" altLang="ko-KR" dirty="0"/>
              <a:t>, </a:t>
            </a:r>
            <a:r>
              <a:rPr lang="en-US" altLang="ko-KR" dirty="0" err="1"/>
              <a:t>end_dt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FDR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/>
              <a:t>start_date</a:t>
            </a:r>
            <a:r>
              <a:rPr lang="en-US" altLang="ko-KR" dirty="0"/>
              <a:t>, </a:t>
            </a:r>
            <a:r>
              <a:rPr lang="en-US" altLang="ko-KR" dirty="0" err="1"/>
              <a:t>end_date</a:t>
            </a:r>
            <a:r>
              <a:rPr lang="en-US" altLang="ko-KR" dirty="0"/>
              <a:t>)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5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pic>
        <p:nvPicPr>
          <p:cNvPr id="11" name="그림 개체 틀 10" descr="팀 작업 손 제스처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/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lnSpc>
                <a:spcPct val="11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전체 흐름도</a:t>
            </a:r>
            <a:endParaRPr lang="en-US" altLang="ko-KR" dirty="0"/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주식 데이터 수집 모듈 </a:t>
            </a:r>
            <a:r>
              <a:rPr lang="en-US" altLang="ko-KR" dirty="0"/>
              <a:t>–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재무제표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dirty="0"/>
              <a:t>3.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모듈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가치주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백테스팅</a:t>
            </a:r>
            <a:r>
              <a:rPr lang="ko-KR" altLang="en-US" dirty="0"/>
              <a:t> 모듈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재무제표 데이터 수집 모듈 </a:t>
            </a:r>
            <a:r>
              <a:rPr lang="en-US" altLang="ko-KR" dirty="0"/>
              <a:t>- </a:t>
            </a:r>
            <a:r>
              <a:rPr lang="en-US" altLang="ko-KR" dirty="0" err="1"/>
              <a:t>getFinancialData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/>
              <a:t>Class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getFinancialData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재무제표 데이터를 수집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getIncomeStat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BalanceSheet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getCashflowStat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88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수집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getKRXPrice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getKRXPrice</a:t>
            </a:r>
            <a:r>
              <a:rPr lang="en-US" altLang="ko-KR" dirty="0"/>
              <a:t>(</a:t>
            </a:r>
            <a:r>
              <a:rPr lang="en-US" altLang="ko-KR" dirty="0" err="1"/>
              <a:t>mktId</a:t>
            </a:r>
            <a:r>
              <a:rPr lang="en-US" altLang="ko-KR" dirty="0"/>
              <a:t>, </a:t>
            </a:r>
            <a:r>
              <a:rPr lang="en-US" altLang="ko-KR" dirty="0" err="1"/>
              <a:t>st_dt</a:t>
            </a:r>
            <a:r>
              <a:rPr lang="en-US" altLang="ko-KR" dirty="0"/>
              <a:t>, </a:t>
            </a:r>
            <a:r>
              <a:rPr lang="en-US" altLang="ko-KR" dirty="0" err="1"/>
              <a:t>end_dt</a:t>
            </a:r>
            <a:r>
              <a:rPr lang="en-US" altLang="ko-KR" dirty="0"/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주식 시장 종류에 따라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원시 주가를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KRX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가져옴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/>
              <a:t>한국의 모든 주식 시장의 원시 주가도 가져올 수 있음</a:t>
            </a:r>
            <a:r>
              <a:rPr lang="en-US" altLang="ko-KR" dirty="0"/>
              <a:t>. (‘ALL‘)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</a:p>
          <a:p>
            <a:pPr lvl="1">
              <a:buFontTx/>
              <a:buChar char="-"/>
            </a:pPr>
            <a:r>
              <a:rPr lang="en-US" altLang="ko-KR" dirty="0" err="1"/>
              <a:t>mkt_Id</a:t>
            </a:r>
            <a:r>
              <a:rPr lang="en-US" altLang="ko-KR" dirty="0"/>
              <a:t> : str,</a:t>
            </a:r>
            <a:r>
              <a:rPr lang="ko-KR" altLang="en-US" dirty="0"/>
              <a:t> 주식 시장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st_dt</a:t>
            </a:r>
            <a:r>
              <a:rPr lang="en-US" altLang="ko-KR" dirty="0"/>
              <a:t> : str, </a:t>
            </a:r>
            <a:r>
              <a:rPr lang="ko-KR" altLang="en-US" dirty="0"/>
              <a:t>시작 날짜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end_dt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종료 날짜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50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수집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getFDRPrice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FDR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/>
              <a:t>start_date</a:t>
            </a:r>
            <a:r>
              <a:rPr lang="en-US" altLang="ko-KR" dirty="0"/>
              <a:t>, </a:t>
            </a:r>
            <a:r>
              <a:rPr lang="en-US" altLang="ko-KR" dirty="0" err="1"/>
              <a:t>end_date</a:t>
            </a:r>
            <a:r>
              <a:rPr lang="en-US" altLang="ko-KR" dirty="0"/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모든 종목에 대한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주가를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Finan</a:t>
            </a:r>
            <a:r>
              <a:rPr lang="en-US" altLang="ko-KR" dirty="0" err="1"/>
              <a:t>ceDataReader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가져옴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</a:p>
          <a:p>
            <a:pPr lvl="1">
              <a:buFontTx/>
              <a:buChar char="-"/>
            </a:pPr>
            <a:r>
              <a:rPr lang="en-US" altLang="ko-KR" dirty="0" err="1"/>
              <a:t>start_date</a:t>
            </a:r>
            <a:r>
              <a:rPr lang="en-US" altLang="ko-KR" dirty="0"/>
              <a:t> : str, </a:t>
            </a:r>
            <a:r>
              <a:rPr lang="ko-KR" altLang="en-US" dirty="0"/>
              <a:t>시작 날짜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종료 날짜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데이터 수집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getIncomeStat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getIncomeStat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공시기업의 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/>
              <a:t>개 연간 및 </a:t>
            </a:r>
            <a:r>
              <a:rPr lang="en-US" altLang="ko-KR" dirty="0"/>
              <a:t>4</a:t>
            </a:r>
            <a:r>
              <a:rPr lang="ko-KR" altLang="en-US" dirty="0"/>
              <a:t>개 분기 손익계산서를 수집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</a:p>
          <a:p>
            <a:pPr lvl="1">
              <a:buFontTx/>
              <a:buChar char="-"/>
            </a:pPr>
            <a:r>
              <a:rPr lang="en-US" altLang="ko-KR" dirty="0" err="1"/>
              <a:t>stock_code</a:t>
            </a:r>
            <a:r>
              <a:rPr lang="en-US" altLang="ko-KR" dirty="0"/>
              <a:t> : str,</a:t>
            </a:r>
            <a:r>
              <a:rPr lang="ko-KR" altLang="en-US" dirty="0"/>
              <a:t> 종목 코드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r>
              <a:rPr lang="en-US" altLang="ko-KR" dirty="0"/>
              <a:t>, </a:t>
            </a:r>
            <a:r>
              <a:rPr lang="ko-KR" altLang="en-US" dirty="0" err="1"/>
              <a:t>트레일링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961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데이터 수집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getBalanceSheet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BalanceSheet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공시기업의 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/>
              <a:t>개 연간 및 </a:t>
            </a:r>
            <a:r>
              <a:rPr lang="en-US" altLang="ko-KR" dirty="0"/>
              <a:t>4</a:t>
            </a:r>
            <a:r>
              <a:rPr lang="ko-KR" altLang="en-US" dirty="0"/>
              <a:t>개 분기 재무상태표를 수집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</a:p>
          <a:p>
            <a:pPr lvl="1">
              <a:buFontTx/>
              <a:buChar char="-"/>
            </a:pPr>
            <a:r>
              <a:rPr lang="en-US" altLang="ko-KR" dirty="0" err="1"/>
              <a:t>stock_code</a:t>
            </a:r>
            <a:r>
              <a:rPr lang="en-US" altLang="ko-KR" dirty="0"/>
              <a:t> : str,</a:t>
            </a:r>
            <a:r>
              <a:rPr lang="ko-KR" altLang="en-US" dirty="0"/>
              <a:t> 종목 코드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1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데이터 수집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getCashflowStat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getCashflowStat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stock_code</a:t>
            </a:r>
            <a:r>
              <a:rPr lang="en-US" altLang="ko-KR" dirty="0"/>
              <a:t>, 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공시기업의 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/>
              <a:t>개 연간 및 </a:t>
            </a:r>
            <a:r>
              <a:rPr lang="en-US" altLang="ko-KR" dirty="0"/>
              <a:t>4</a:t>
            </a:r>
            <a:r>
              <a:rPr lang="ko-KR" altLang="en-US" dirty="0"/>
              <a:t>개 분기 현금흐름표를 수집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</a:p>
          <a:p>
            <a:pPr lvl="1">
              <a:buFontTx/>
              <a:buChar char="-"/>
            </a:pPr>
            <a:r>
              <a:rPr lang="en-US" altLang="ko-KR" dirty="0" err="1"/>
              <a:t>stock_code</a:t>
            </a:r>
            <a:r>
              <a:rPr lang="en-US" altLang="ko-KR" dirty="0"/>
              <a:t> : str,</a:t>
            </a:r>
            <a:r>
              <a:rPr lang="ko-KR" altLang="en-US" dirty="0"/>
              <a:t> 종목 코드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r>
              <a:rPr lang="en-US" altLang="ko-KR" dirty="0"/>
              <a:t>, </a:t>
            </a:r>
            <a:r>
              <a:rPr lang="ko-KR" altLang="en-US" dirty="0" err="1"/>
              <a:t>트레일링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5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 수집 함수 정의 예시</a:t>
            </a:r>
            <a:r>
              <a:rPr lang="en-US" altLang="ko-KR" sz="3200" dirty="0"/>
              <a:t> – </a:t>
            </a:r>
            <a:r>
              <a:rPr lang="en-US" altLang="ko-KR" sz="3200" dirty="0" err="1"/>
              <a:t>getAllIncomeStat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getAllIncomeStat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, date=</a:t>
            </a:r>
            <a:r>
              <a:rPr lang="en-US" altLang="ko-KR" dirty="0" err="1"/>
              <a:t>datetime.now</a:t>
            </a:r>
            <a:r>
              <a:rPr lang="en-US" altLang="ko-KR" dirty="0"/>
              <a:t>())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날짜에 있던 모든 종목 리스트를 가져와 각 종목에 대해서 손익계산서를 가져옴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r>
              <a:rPr lang="en-US" altLang="ko-KR" dirty="0"/>
              <a:t>, </a:t>
            </a:r>
            <a:r>
              <a:rPr lang="ko-KR" altLang="en-US" dirty="0" err="1"/>
              <a:t>트레일링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(default: </a:t>
            </a:r>
            <a:r>
              <a:rPr lang="en-US" altLang="ko-KR" dirty="0" err="1"/>
              <a:t>datetime.now</a:t>
            </a:r>
            <a:r>
              <a:rPr lang="en-US" altLang="ko-KR" dirty="0"/>
              <a:t>()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12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 수집 함수 정의 예시</a:t>
            </a:r>
            <a:r>
              <a:rPr lang="en-US" altLang="ko-KR" sz="3200" dirty="0"/>
              <a:t> – </a:t>
            </a:r>
            <a:r>
              <a:rPr lang="en-US" altLang="ko-KR" sz="3200" dirty="0" err="1"/>
              <a:t>getAllBalanceSheet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getAllBalanceSheet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, date=</a:t>
            </a:r>
            <a:r>
              <a:rPr lang="en-US" altLang="ko-KR" dirty="0" err="1"/>
              <a:t>datetime.now</a:t>
            </a:r>
            <a:r>
              <a:rPr lang="en-US" altLang="ko-KR" dirty="0"/>
              <a:t>()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날짜에 있던 모든 종목 리스트를 가져와 각 종목에 대해서 재무상태표를 가져옴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r>
              <a:rPr lang="en-US" altLang="ko-KR" dirty="0"/>
              <a:t>, </a:t>
            </a:r>
            <a:r>
              <a:rPr lang="ko-KR" altLang="en-US" dirty="0" err="1"/>
              <a:t>트레일링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(default: </a:t>
            </a:r>
            <a:r>
              <a:rPr lang="en-US" altLang="ko-KR" dirty="0" err="1"/>
              <a:t>datetime.now</a:t>
            </a:r>
            <a:r>
              <a:rPr lang="en-US" altLang="ko-KR" dirty="0"/>
              <a:t>()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86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 수집 함수 정의 예시</a:t>
            </a:r>
            <a:r>
              <a:rPr lang="en-US" altLang="ko-KR" sz="3200" dirty="0"/>
              <a:t> – </a:t>
            </a:r>
            <a:r>
              <a:rPr lang="en-US" altLang="ko-KR" sz="3200" dirty="0" err="1"/>
              <a:t>getAllCashflowStat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getAllCashflowStat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/>
              <a:t>rpt_type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, date=</a:t>
            </a:r>
            <a:r>
              <a:rPr lang="en-US" altLang="ko-KR" dirty="0" err="1"/>
              <a:t>datetime.now</a:t>
            </a:r>
            <a:r>
              <a:rPr lang="en-US" altLang="ko-KR" dirty="0"/>
              <a:t>())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날짜에 있던 모든 종목 리스트를 가져와 각 종목에 대해서 </a:t>
            </a:r>
            <a:r>
              <a:rPr lang="ko-KR" altLang="en-US" dirty="0"/>
              <a:t>현금흐름표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/>
              <a:t>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연간 및 분기</a:t>
            </a:r>
            <a:r>
              <a:rPr lang="en-US" altLang="ko-KR" dirty="0"/>
              <a:t>, </a:t>
            </a:r>
            <a:r>
              <a:rPr lang="ko-KR" altLang="en-US" dirty="0" err="1"/>
              <a:t>트레일링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(default: </a:t>
            </a:r>
            <a:r>
              <a:rPr lang="en-US" altLang="ko-KR" dirty="0" err="1"/>
              <a:t>datetime.now</a:t>
            </a:r>
            <a:r>
              <a:rPr lang="en-US" altLang="ko-KR" dirty="0"/>
              <a:t>()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93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종목 추출 모듈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가치주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2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전체 흐름도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0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종목 추출 모듈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A1D04-D5DE-7605-F7AC-A3B0C8FE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71" y="798230"/>
            <a:ext cx="4416458" cy="52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09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종목 추출 모듈 </a:t>
            </a:r>
            <a:r>
              <a:rPr lang="en-US" altLang="ko-KR" dirty="0"/>
              <a:t>– </a:t>
            </a:r>
            <a:r>
              <a:rPr lang="en-US" altLang="ko-KR" dirty="0" err="1"/>
              <a:t>getStockResult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/>
              <a:t>Class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getStockResult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사용자 지정 지표에 따라 종목 추출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/>
              <a:t>resultStockList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(period,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factor_list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rpt</a:t>
            </a:r>
            <a:r>
              <a:rPr lang="en-US" altLang="ko-KR" dirty="0" err="1"/>
              <a:t>_type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n,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MKTCAT_top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618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종목 추출 모듈 </a:t>
            </a:r>
            <a:r>
              <a:rPr lang="en-US" altLang="ko-KR" dirty="0"/>
              <a:t>– </a:t>
            </a:r>
            <a:r>
              <a:rPr lang="en-US" altLang="ko-KR" dirty="0" err="1"/>
              <a:t>getValueIndicator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/>
              <a:t>Class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getValueIndicator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지정한 지표를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/>
              <a:t>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getPBR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412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resultStockList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/>
              <a:t>resultStockList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(period,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factor_list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rpt</a:t>
            </a:r>
            <a:r>
              <a:rPr lang="en-US" altLang="ko-KR" dirty="0" err="1"/>
              <a:t>_type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n,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MKTCAT_top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종목의 기간 내 재무제표 수집 및 </a:t>
            </a:r>
            <a:r>
              <a:rPr lang="ko-KR" altLang="en-US" dirty="0"/>
              <a:t>상위 </a:t>
            </a:r>
            <a:r>
              <a:rPr lang="en-US" altLang="ko-KR" dirty="0"/>
              <a:t>n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종목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period : str,</a:t>
            </a:r>
            <a:r>
              <a:rPr lang="ko-KR" altLang="en-US" dirty="0"/>
              <a:t> 재무제표 종류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factor_list</a:t>
            </a:r>
            <a:r>
              <a:rPr lang="en-US" altLang="ko-KR" dirty="0"/>
              <a:t> : </a:t>
            </a:r>
            <a:r>
              <a:rPr lang="en-US" altLang="ko-KR" dirty="0" err="1"/>
              <a:t>list_str</a:t>
            </a:r>
            <a:r>
              <a:rPr lang="en-US" altLang="ko-KR" dirty="0"/>
              <a:t>, </a:t>
            </a:r>
            <a:r>
              <a:rPr lang="ko-KR" altLang="en-US" dirty="0"/>
              <a:t>지표 리스트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rpt_type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</a:t>
            </a:r>
            <a:r>
              <a:rPr lang="ko-KR" altLang="en-US" dirty="0"/>
              <a:t> 재무제표종류 </a:t>
            </a:r>
            <a:r>
              <a:rPr lang="en-US" altLang="ko-KR" dirty="0"/>
              <a:t>(</a:t>
            </a:r>
            <a:r>
              <a:rPr lang="ko-KR" altLang="en-US" dirty="0"/>
              <a:t>연결 및 별도</a:t>
            </a:r>
            <a:r>
              <a:rPr lang="en-US" altLang="ko-KR" dirty="0"/>
              <a:t>, </a:t>
            </a:r>
            <a:r>
              <a:rPr lang="ko-KR" altLang="en-US" dirty="0"/>
              <a:t>연간 및 분기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int,</a:t>
            </a:r>
            <a:r>
              <a:rPr lang="ko-KR" altLang="en-US" dirty="0"/>
              <a:t> 추출할 종목 상위 </a:t>
            </a:r>
            <a:r>
              <a:rPr lang="en-US" altLang="ko-KR" dirty="0"/>
              <a:t>n 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MKTCAP_top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float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시가총액 기준 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4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가치주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이익 대비 저평가 종목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PER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장부가치 대비 저평가 종목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PBR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이익에 대해 시장이 매기는 가치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PBR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기업이 가진 순자산에 대해 시장이 매기는 가치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A043440E-10EA-D6F5-D259-DED40C70E084}"/>
              </a:ext>
            </a:extLst>
          </p:cNvPr>
          <p:cNvSpPr txBox="1">
            <a:spLocks/>
          </p:cNvSpPr>
          <p:nvPr/>
        </p:nvSpPr>
        <p:spPr>
          <a:xfrm>
            <a:off x="1115568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매출 대비 저평가 종목</a:t>
            </a:r>
            <a:r>
              <a:rPr lang="en-US" altLang="ko-KR" dirty="0"/>
              <a:t>, PSR</a:t>
            </a:r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DEA58DF9-9EC9-6122-BE95-282E674C7B50}"/>
              </a:ext>
            </a:extLst>
          </p:cNvPr>
          <p:cNvSpPr txBox="1">
            <a:spLocks/>
          </p:cNvSpPr>
          <p:nvPr/>
        </p:nvSpPr>
        <p:spPr>
          <a:xfrm>
            <a:off x="1115568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PSR </a:t>
            </a:r>
            <a:r>
              <a:rPr lang="ko-KR" altLang="en-US" dirty="0"/>
              <a:t>은 매출액에 대해 시장이 매기는 가치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13">
            <a:extLst>
              <a:ext uri="{FF2B5EF4-FFF2-40B4-BE49-F238E27FC236}">
                <a16:creationId xmlns:a16="http://schemas.microsoft.com/office/drawing/2014/main" id="{60AB9D33-79BC-DC29-6436-920EE9D82B21}"/>
              </a:ext>
            </a:extLst>
          </p:cNvPr>
          <p:cNvSpPr txBox="1">
            <a:spLocks/>
          </p:cNvSpPr>
          <p:nvPr/>
        </p:nvSpPr>
        <p:spPr>
          <a:xfrm>
            <a:off x="6345936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현금흐름 대비 저평가 종목</a:t>
            </a:r>
            <a:r>
              <a:rPr lang="en-US" altLang="ko-KR" dirty="0"/>
              <a:t>, PCR</a:t>
            </a: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A33942F4-B7F9-2AAD-1A8C-320C6AB2C20A}"/>
              </a:ext>
            </a:extLst>
          </p:cNvPr>
          <p:cNvSpPr txBox="1">
            <a:spLocks/>
          </p:cNvSpPr>
          <p:nvPr/>
        </p:nvSpPr>
        <p:spPr>
          <a:xfrm>
            <a:off x="6345936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PCR </a:t>
            </a:r>
            <a:r>
              <a:rPr lang="ko-KR" altLang="en-US" dirty="0"/>
              <a:t>은 현금을 얼마나 잘 만들었는지에 대해 시장이 매기는 가치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가치주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이익 대비 저평가 종목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PER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장부가치 대비 저평가 종목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PBR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이익에 대해 시장이 매기는 가치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PBR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기업이 가진 순자산에 대해 시장이 매기는 가치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A043440E-10EA-D6F5-D259-DED40C70E084}"/>
              </a:ext>
            </a:extLst>
          </p:cNvPr>
          <p:cNvSpPr txBox="1">
            <a:spLocks/>
          </p:cNvSpPr>
          <p:nvPr/>
        </p:nvSpPr>
        <p:spPr>
          <a:xfrm>
            <a:off x="1115568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매출 대비 저평가 종목</a:t>
            </a:r>
            <a:r>
              <a:rPr lang="en-US" altLang="ko-KR" dirty="0"/>
              <a:t>, PSR</a:t>
            </a:r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DEA58DF9-9EC9-6122-BE95-282E674C7B50}"/>
              </a:ext>
            </a:extLst>
          </p:cNvPr>
          <p:cNvSpPr txBox="1">
            <a:spLocks/>
          </p:cNvSpPr>
          <p:nvPr/>
        </p:nvSpPr>
        <p:spPr>
          <a:xfrm>
            <a:off x="1115568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PSR </a:t>
            </a:r>
            <a:r>
              <a:rPr lang="ko-KR" altLang="en-US" dirty="0"/>
              <a:t>은 매출액에 대해 시장이 매기는 가치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13">
            <a:extLst>
              <a:ext uri="{FF2B5EF4-FFF2-40B4-BE49-F238E27FC236}">
                <a16:creationId xmlns:a16="http://schemas.microsoft.com/office/drawing/2014/main" id="{60AB9D33-79BC-DC29-6436-920EE9D82B21}"/>
              </a:ext>
            </a:extLst>
          </p:cNvPr>
          <p:cNvSpPr txBox="1">
            <a:spLocks/>
          </p:cNvSpPr>
          <p:nvPr/>
        </p:nvSpPr>
        <p:spPr>
          <a:xfrm>
            <a:off x="6345936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현금흐름 대비 저평가 종목</a:t>
            </a:r>
            <a:r>
              <a:rPr lang="en-US" altLang="ko-KR" dirty="0"/>
              <a:t>, PCR</a:t>
            </a: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A33942F4-B7F9-2AAD-1A8C-320C6AB2C20A}"/>
              </a:ext>
            </a:extLst>
          </p:cNvPr>
          <p:cNvSpPr txBox="1">
            <a:spLocks/>
          </p:cNvSpPr>
          <p:nvPr/>
        </p:nvSpPr>
        <p:spPr>
          <a:xfrm>
            <a:off x="6345936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PCR </a:t>
            </a:r>
            <a:r>
              <a:rPr lang="ko-KR" altLang="en-US" dirty="0"/>
              <a:t>은 현금을 얼마나 잘 만들었는지에 대해 시장이 매기는 가치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339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가치주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실적 대비 기업가치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EV/EBITDA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실적 대비 기업가치</a:t>
            </a:r>
            <a:r>
              <a:rPr lang="en-US" altLang="ko-KR" dirty="0"/>
              <a:t>, EV/Sales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EV/EBITDA</a:t>
            </a:r>
            <a:r>
              <a:rPr lang="ko-KR" altLang="en-US" dirty="0"/>
              <a:t>는 </a:t>
            </a:r>
            <a:r>
              <a:rPr lang="en-US" altLang="ko-KR" dirty="0"/>
              <a:t>EV </a:t>
            </a:r>
            <a:r>
              <a:rPr lang="ko-KR" altLang="en-US" dirty="0" err="1"/>
              <a:t>멀티플</a:t>
            </a:r>
            <a:r>
              <a:rPr lang="ko-KR" altLang="en-US" dirty="0"/>
              <a:t> 중 가장 유명한 것으로</a:t>
            </a:r>
            <a:r>
              <a:rPr lang="en-US" altLang="ko-KR" dirty="0"/>
              <a:t>, </a:t>
            </a:r>
            <a:r>
              <a:rPr lang="ko-KR" altLang="en-US" dirty="0"/>
              <a:t>지분가치와 더불어 부채까지 해결하는데 필요한 비용인 진정한 기업가치를 의미</a:t>
            </a:r>
            <a:r>
              <a:rPr lang="en-US" altLang="ko-KR" dirty="0"/>
              <a:t>.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8"/>
            <a:ext cx="4937760" cy="82391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EV/EBITDA</a:t>
            </a:r>
            <a:r>
              <a:rPr lang="ko-KR" altLang="en-US" dirty="0"/>
              <a:t>와 더불어 </a:t>
            </a:r>
            <a:r>
              <a:rPr lang="en-US" altLang="ko-KR" dirty="0"/>
              <a:t>EV </a:t>
            </a:r>
            <a:r>
              <a:rPr lang="ko-KR" altLang="en-US" dirty="0" err="1"/>
              <a:t>멀티플</a:t>
            </a:r>
            <a:r>
              <a:rPr lang="ko-KR" altLang="en-US" dirty="0"/>
              <a:t> 중에서도 유명한 것으로</a:t>
            </a:r>
            <a:r>
              <a:rPr lang="en-US" altLang="ko-KR" dirty="0"/>
              <a:t>, </a:t>
            </a:r>
            <a:r>
              <a:rPr lang="ko-KR" altLang="en-US" dirty="0"/>
              <a:t>지분가치와 더불어 부채까지 해결하는데 필요한 비용인 진정한 기업가치를 의미</a:t>
            </a:r>
            <a:r>
              <a:rPr lang="en-US" altLang="ko-KR" dirty="0"/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A043440E-10EA-D6F5-D259-DED40C70E084}"/>
              </a:ext>
            </a:extLst>
          </p:cNvPr>
          <p:cNvSpPr txBox="1">
            <a:spLocks/>
          </p:cNvSpPr>
          <p:nvPr/>
        </p:nvSpPr>
        <p:spPr>
          <a:xfrm>
            <a:off x="1115568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안전마진이 있는 그레이엄의 </a:t>
            </a:r>
            <a:r>
              <a:rPr lang="en-US" altLang="ko-KR" dirty="0"/>
              <a:t>NCAV(</a:t>
            </a:r>
            <a:r>
              <a:rPr lang="ko-KR" altLang="en-US" dirty="0"/>
              <a:t>청산가치</a:t>
            </a:r>
            <a:r>
              <a:rPr lang="en-US" altLang="ko-KR" dirty="0"/>
              <a:t>) </a:t>
            </a:r>
            <a:r>
              <a:rPr lang="ko-KR" altLang="en-US" dirty="0" err="1"/>
              <a:t>투자법</a:t>
            </a:r>
            <a:endParaRPr lang="en-US" altLang="ko-KR" dirty="0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DEA58DF9-9EC9-6122-BE95-282E674C7B50}"/>
              </a:ext>
            </a:extLst>
          </p:cNvPr>
          <p:cNvSpPr txBox="1">
            <a:spLocks/>
          </p:cNvSpPr>
          <p:nvPr/>
        </p:nvSpPr>
        <p:spPr>
          <a:xfrm>
            <a:off x="1115568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PBR</a:t>
            </a:r>
            <a:r>
              <a:rPr lang="ko-KR" altLang="en-US" dirty="0"/>
              <a:t>은 기업을 청산하면 자산에서 채권자의 몫인 부채를 갚고 주주에게는 자본이 남는다는 것을 알 수 있었고</a:t>
            </a:r>
            <a:r>
              <a:rPr lang="en-US" altLang="ko-KR" dirty="0"/>
              <a:t>,</a:t>
            </a:r>
            <a:r>
              <a:rPr lang="ko-KR" altLang="en-US" dirty="0"/>
              <a:t> 그래서 자본을 </a:t>
            </a:r>
            <a:r>
              <a:rPr lang="ko-KR" altLang="en-US" dirty="0" err="1"/>
              <a:t>청산가치라고도</a:t>
            </a:r>
            <a:r>
              <a:rPr lang="ko-KR" altLang="en-US" dirty="0"/>
              <a:t> 부름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384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getPER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385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getPBR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getPBR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PBR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455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getPSR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getPSR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PSR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58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흐름도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F760EC-7E60-CA84-A99E-D8A95AEEB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15568" y="2455333"/>
            <a:ext cx="10168128" cy="371686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주식 종목</a:t>
            </a:r>
            <a:r>
              <a:rPr lang="en-US" altLang="ko-KR" dirty="0"/>
              <a:t>(</a:t>
            </a:r>
            <a:r>
              <a:rPr lang="ko-KR" altLang="en-US" dirty="0"/>
              <a:t>원시 주가</a:t>
            </a:r>
            <a:r>
              <a:rPr lang="en-US" altLang="ko-KR" dirty="0"/>
              <a:t>) </a:t>
            </a:r>
            <a:r>
              <a:rPr lang="ko-KR" altLang="en-US" dirty="0"/>
              <a:t>수집 및 </a:t>
            </a:r>
            <a:r>
              <a:rPr lang="en-US" altLang="ko-KR" dirty="0"/>
              <a:t>DB</a:t>
            </a:r>
            <a:r>
              <a:rPr lang="ko-KR" altLang="en-US" dirty="0"/>
              <a:t>에 저장 </a:t>
            </a:r>
            <a:r>
              <a:rPr lang="en-US" altLang="ko-KR" dirty="0"/>
              <a:t>(from KRX)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수집한 주식 종목을 기반으로 수정 주가 수집 및 </a:t>
            </a:r>
            <a:r>
              <a:rPr lang="en-US" altLang="ko-KR" dirty="0"/>
              <a:t>DB</a:t>
            </a:r>
            <a:r>
              <a:rPr lang="ko-KR" altLang="en-US" dirty="0"/>
              <a:t>에 저장 </a:t>
            </a:r>
            <a:r>
              <a:rPr lang="en-US" altLang="ko-KR" dirty="0"/>
              <a:t>(from FDR)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수집한 주식 종목을 기반으로 재무제표 수집 및 </a:t>
            </a:r>
            <a:r>
              <a:rPr lang="en-US" altLang="ko-KR" dirty="0"/>
              <a:t>DB</a:t>
            </a:r>
            <a:r>
              <a:rPr lang="ko-KR" altLang="en-US" dirty="0"/>
              <a:t>에 저장 </a:t>
            </a:r>
            <a:r>
              <a:rPr lang="en-US" altLang="ko-KR" dirty="0"/>
              <a:t>(from </a:t>
            </a:r>
            <a:r>
              <a:rPr lang="en-US" altLang="ko-KR" dirty="0" err="1"/>
              <a:t>FnGuide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 주가를 기반으로 단기 투자 전략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원시 주가로부터 상장주식수</a:t>
            </a:r>
            <a:r>
              <a:rPr lang="en-US" altLang="ko-KR" dirty="0"/>
              <a:t>, </a:t>
            </a:r>
            <a:r>
              <a:rPr lang="ko-KR" altLang="en-US" dirty="0"/>
              <a:t>종가 데이터</a:t>
            </a:r>
            <a:r>
              <a:rPr lang="en-US" altLang="ko-KR" dirty="0"/>
              <a:t>, </a:t>
            </a:r>
            <a:r>
              <a:rPr lang="ko-KR" altLang="en-US" dirty="0"/>
              <a:t>시가총액을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수정 주가와 재무제표를 기반으로 다양한 </a:t>
            </a:r>
            <a:r>
              <a:rPr lang="ko-KR" altLang="en-US" dirty="0" err="1"/>
              <a:t>팩터</a:t>
            </a:r>
            <a:r>
              <a:rPr lang="ko-KR" altLang="en-US" dirty="0"/>
              <a:t> 생성 후 종목 선정 및 </a:t>
            </a:r>
            <a:r>
              <a:rPr lang="ko-KR" altLang="en-US" dirty="0" err="1"/>
              <a:t>백테스팅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57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- </a:t>
            </a:r>
            <a:r>
              <a:rPr lang="en-US" altLang="ko-KR" dirty="0" err="1"/>
              <a:t>getPCR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getPCR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835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getEV_EBITDA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getEV_EBITDA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EV/EBITDA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getEV_Sales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getEV_Sales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EV/Sales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3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getSafetyMargin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getSafetyMargin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안전마진을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97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/>
              <a:t>우량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 fontScale="92500" lnSpcReduction="20000"/>
          </a:bodyPr>
          <a:lstStyle/>
          <a:p>
            <a:pPr rtl="0"/>
            <a:r>
              <a:rPr lang="ko-KR" altLang="en-US" dirty="0" err="1"/>
              <a:t>존버할</a:t>
            </a:r>
            <a:r>
              <a:rPr lang="ko-KR" altLang="en-US" dirty="0"/>
              <a:t> 수 있는 기업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/>
              <a:t>안정성 지표 </a:t>
            </a:r>
            <a:r>
              <a:rPr lang="en-US" altLang="ko-KR" dirty="0"/>
              <a:t>– </a:t>
            </a:r>
            <a:r>
              <a:rPr lang="ko-KR" altLang="en-US" dirty="0"/>
              <a:t>부채비율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 anchor="ctr">
            <a:normAutofit fontScale="92500" lnSpcReduction="20000"/>
          </a:bodyPr>
          <a:lstStyle/>
          <a:p>
            <a:pPr rtl="0"/>
            <a:r>
              <a:rPr lang="ko-KR" altLang="en-US" dirty="0" err="1"/>
              <a:t>존버할</a:t>
            </a:r>
            <a:r>
              <a:rPr lang="ko-KR" altLang="en-US" dirty="0"/>
              <a:t> 수 있는 기업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안전성 지표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차입금비율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부채비율은 총부채를 총자본으로 나눈 값으로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자산에서 부채가 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자본이 더 많은지를 나타냄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8"/>
            <a:ext cx="4937760" cy="82391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ko-KR" altLang="en-US" dirty="0"/>
              <a:t>차입금은 이자 비용을 발생시켜 기업의 손익에 직접적인 영향을 미침</a:t>
            </a:r>
            <a:r>
              <a:rPr lang="en-US" altLang="ko-KR" dirty="0"/>
              <a:t>. </a:t>
            </a:r>
            <a:r>
              <a:rPr lang="ko-KR" altLang="en-US" dirty="0"/>
              <a:t>그래서 차입금 비율을 따로 만들어 특별히 관리</a:t>
            </a:r>
            <a:r>
              <a:rPr lang="en-US" altLang="ko-KR" dirty="0"/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002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추출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/>
              <a:t>우량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 fontScale="92500" lnSpcReduction="20000"/>
          </a:bodyPr>
          <a:lstStyle/>
          <a:p>
            <a:pPr rtl="0"/>
            <a:r>
              <a:rPr lang="ko-KR" altLang="en-US" dirty="0"/>
              <a:t>해자가 있는 기업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이익률 지표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매출총이익률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 anchor="ctr">
            <a:normAutofit fontScale="92500" lnSpcReduction="20000"/>
          </a:bodyPr>
          <a:lstStyle/>
          <a:p>
            <a:pPr rtl="0"/>
            <a:r>
              <a:rPr lang="ko-KR" altLang="en-US" dirty="0"/>
              <a:t>해자가 있는 기업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이익률 지표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영업이익률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매출총이익률은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매출액 대비 매출 총 이익을 의미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8"/>
            <a:ext cx="4937760" cy="82391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영업이익률은 매출액 대비 영업 이익을 의미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A043440E-10EA-D6F5-D259-DED40C70E084}"/>
              </a:ext>
            </a:extLst>
          </p:cNvPr>
          <p:cNvSpPr txBox="1">
            <a:spLocks/>
          </p:cNvSpPr>
          <p:nvPr/>
        </p:nvSpPr>
        <p:spPr>
          <a:xfrm>
            <a:off x="1115568" y="4197831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dirty="0"/>
              <a:t>해자가 있는 기업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이익률 지표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순이익률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DEA58DF9-9EC9-6122-BE95-282E674C7B50}"/>
              </a:ext>
            </a:extLst>
          </p:cNvPr>
          <p:cNvSpPr txBox="1">
            <a:spLocks/>
          </p:cNvSpPr>
          <p:nvPr/>
        </p:nvSpPr>
        <p:spPr>
          <a:xfrm>
            <a:off x="1115568" y="502174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순이익률은 매출액 대비 당기순이익을 의미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getLiability_Equity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getLiability_Equity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부채비율을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018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getDebt_Equity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Debt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_Equity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차입금비율을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46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getGrossMargin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getGrossMargin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매출총이익률을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697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getOperatingMargin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altLang="ko-KR" dirty="0" err="1"/>
              <a:t>Operating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영업이익률을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/>
              <a:t>전체 흐름도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C82575-C176-20C0-D34A-54C77B68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94" y="1168155"/>
            <a:ext cx="5896076" cy="4539978"/>
          </a:xfrm>
          <a:prstGeom prst="rect">
            <a:avLst/>
          </a:prstGeom>
          <a:noFill/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77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/>
              <a:t>목추출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getProfitMargin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getProfitMargin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순이익률을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계산하여 리턴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en-US" altLang="ko-KR" dirty="0" err="1"/>
              <a:t>StockList</a:t>
            </a:r>
            <a:r>
              <a:rPr lang="en-US" altLang="ko-KR" dirty="0"/>
              <a:t>() </a:t>
            </a:r>
            <a:r>
              <a:rPr lang="ko-KR" altLang="en-US" dirty="0"/>
              <a:t>함수 내부에서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df</a:t>
            </a:r>
            <a:r>
              <a:rPr lang="en-US" altLang="ko-KR" dirty="0"/>
              <a:t> : </a:t>
            </a:r>
            <a:r>
              <a:rPr lang="ko-KR" altLang="en-US" dirty="0"/>
              <a:t>재무제표 데이터프레임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58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제외된 지표들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제외된 지표들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82391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ko-KR" altLang="en-US" dirty="0"/>
              <a:t>몇몇 지표들의 경우</a:t>
            </a:r>
            <a:r>
              <a:rPr lang="en-US" altLang="ko-KR" dirty="0"/>
              <a:t>, </a:t>
            </a:r>
            <a:r>
              <a:rPr lang="ko-KR" altLang="en-US" dirty="0"/>
              <a:t>과거의 여러 </a:t>
            </a:r>
            <a:r>
              <a:rPr lang="ko-KR" altLang="en-US" dirty="0" err="1"/>
              <a:t>트레일링</a:t>
            </a:r>
            <a:r>
              <a:rPr lang="ko-KR" altLang="en-US" dirty="0"/>
              <a:t> 데이터가 필요하여 제외시킴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003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백테스팅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모듈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320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dirty="0" err="1"/>
              <a:t>백테스팅</a:t>
            </a:r>
            <a:r>
              <a:rPr lang="ko-KR" altLang="en-US" dirty="0"/>
              <a:t> 모듈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F48C8-CD45-B7F4-6FCD-C3B5794A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77" y="1161288"/>
            <a:ext cx="2717413" cy="4645152"/>
          </a:xfrm>
          <a:prstGeom prst="rect">
            <a:avLst/>
          </a:prstGeom>
          <a:noFill/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66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백테스팅</a:t>
            </a:r>
            <a:r>
              <a:rPr lang="ko-KR" altLang="en-US" dirty="0"/>
              <a:t> 모듈 </a:t>
            </a:r>
            <a:r>
              <a:rPr lang="en-US" altLang="ko-KR" dirty="0"/>
              <a:t>– </a:t>
            </a:r>
            <a:r>
              <a:rPr lang="en-US" altLang="ko-KR" dirty="0" err="1"/>
              <a:t>Backtest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dirty="0"/>
              <a:t>Class </a:t>
            </a:r>
            <a:r>
              <a:rPr lang="en-US" altLang="ko-KR" dirty="0" err="1"/>
              <a:t>Backtest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데이터베이스로부터 데이터를 가져와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백테스팅</a:t>
            </a:r>
            <a:r>
              <a:rPr lang="ko-KR" altLang="en-US" dirty="0" err="1"/>
              <a:t>을</a:t>
            </a:r>
            <a:r>
              <a:rPr lang="ko-KR" altLang="en-US" dirty="0"/>
              <a:t> 수행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back_test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(money,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fee_rate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interval, codes,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etf_rates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457200" lvl="1" indent="0">
              <a:buNone/>
            </a:pPr>
            <a:r>
              <a:rPr lang="en-US" altLang="ko-KR" dirty="0"/>
              <a:t>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start_date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datetime.today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422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백테스팅</a:t>
            </a:r>
            <a:r>
              <a:rPr lang="ko-KR" altLang="en-US" dirty="0"/>
              <a:t> 함수 정의 예시</a:t>
            </a:r>
            <a:r>
              <a:rPr lang="en-US" altLang="ko-KR" dirty="0"/>
              <a:t> – </a:t>
            </a:r>
            <a:r>
              <a:rPr lang="en-US" altLang="ko-KR" dirty="0" err="1"/>
              <a:t>back_test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168127" cy="823912"/>
          </a:xfrm>
        </p:spPr>
        <p:txBody>
          <a:bodyPr rtlCol="0" anchor="ctr">
            <a:normAutofit fontScale="925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back_test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(money,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fee_rate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interval, </a:t>
            </a:r>
            <a:r>
              <a:rPr lang="en-US" altLang="ko-KR" dirty="0"/>
              <a:t>codes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etf_rates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start_date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datetime.today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168126" cy="3105672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ko-KR" altLang="en-US" dirty="0"/>
              <a:t>특정 기간동안 종목들과 비율을 설정하여 </a:t>
            </a:r>
            <a:r>
              <a:rPr lang="ko-KR" altLang="en-US" dirty="0" err="1"/>
              <a:t>백테스팅하여</a:t>
            </a:r>
            <a:r>
              <a:rPr lang="ko-KR" altLang="en-US" dirty="0"/>
              <a:t> 결과를 리턴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money : int,</a:t>
            </a:r>
            <a:r>
              <a:rPr lang="ko-KR" altLang="en-US" dirty="0"/>
              <a:t> 초기 금액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fee_rate</a:t>
            </a:r>
            <a:r>
              <a:rPr lang="en-US" altLang="ko-KR" dirty="0"/>
              <a:t> : float, </a:t>
            </a:r>
            <a:r>
              <a:rPr lang="ko-KR" altLang="en-US" dirty="0"/>
              <a:t>세금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nterval : int</a:t>
            </a:r>
            <a:r>
              <a:rPr lang="en-US" altLang="ko-KR" dirty="0"/>
              <a:t>,</a:t>
            </a:r>
            <a:r>
              <a:rPr lang="ko-KR" altLang="en-US" dirty="0"/>
              <a:t> 개월 주기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codes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list_str</a:t>
            </a:r>
            <a:r>
              <a:rPr lang="en-US" altLang="ko-KR" dirty="0"/>
              <a:t>,</a:t>
            </a:r>
            <a:r>
              <a:rPr lang="ko-KR" altLang="en-US" dirty="0"/>
              <a:t> 종목 코드 리스트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etf_rates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list_</a:t>
            </a:r>
            <a:r>
              <a:rPr lang="en-US" altLang="ko-KR" dirty="0" err="1"/>
              <a:t>float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종목 비율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 err="1"/>
              <a:t>start_date</a:t>
            </a:r>
            <a:r>
              <a:rPr lang="en-US" altLang="ko-KR" dirty="0"/>
              <a:t> : str,</a:t>
            </a:r>
            <a:r>
              <a:rPr lang="ko-KR" altLang="en-US" dirty="0"/>
              <a:t> 시작 날짜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e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nd_date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/>
              <a:t>str, </a:t>
            </a:r>
            <a:r>
              <a:rPr lang="ko-KR" altLang="en-US" dirty="0"/>
              <a:t>종료 날짜 </a:t>
            </a:r>
            <a:r>
              <a:rPr lang="en-US" altLang="ko-KR" dirty="0"/>
              <a:t>(default: </a:t>
            </a:r>
            <a:r>
              <a:rPr lang="en-US" altLang="ko-KR" dirty="0" err="1"/>
              <a:t>datetime.today</a:t>
            </a:r>
            <a:r>
              <a:rPr lang="en-US" altLang="ko-KR" dirty="0"/>
              <a:t>())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63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시현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1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주가</a:t>
            </a:r>
            <a:br>
              <a:rPr lang="en-US" altLang="ko-KR" dirty="0"/>
            </a:b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로드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/>
          <a:lstStyle/>
          <a:p>
            <a:r>
              <a:rPr lang="en-US" dirty="0" err="1"/>
              <a:t>tqdm</a:t>
            </a:r>
            <a:r>
              <a:rPr lang="en-US" dirty="0"/>
              <a:t> </a:t>
            </a:r>
            <a:r>
              <a:rPr lang="ko-KR" altLang="en-US" dirty="0"/>
              <a:t>모듈을 사용하여</a:t>
            </a:r>
            <a:r>
              <a:rPr lang="en-US" altLang="ko-KR" dirty="0"/>
              <a:t> </a:t>
            </a:r>
            <a:r>
              <a:rPr lang="ko-KR" altLang="en-US" dirty="0"/>
              <a:t>진행 상황을 실시간으로 표시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F7B5D17-1666-A0F8-5E44-7E250112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69" y="2114112"/>
            <a:ext cx="7098473" cy="26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8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종목 추출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3C2F9E9-2AE4-3C2C-6F88-02C0C11E1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92" y="3211373"/>
            <a:ext cx="6729984" cy="1093622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/>
          <a:p>
            <a:r>
              <a:rPr lang="ko-KR" altLang="en-US" dirty="0"/>
              <a:t>모든 재무데이터를 불러와 하나의 데이터프레임 형태로 만든 후</a:t>
            </a:r>
            <a:r>
              <a:rPr lang="en-US" altLang="ko-KR" dirty="0"/>
              <a:t>,</a:t>
            </a:r>
            <a:r>
              <a:rPr lang="ko-KR" altLang="en-US" dirty="0"/>
              <a:t> 종목 추출을 수행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74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ko-KR" altLang="en-US" dirty="0" err="1"/>
              <a:t>백테스팅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DB8D06-A893-BE53-5C79-7270E28A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92" y="1565819"/>
            <a:ext cx="6729984" cy="3836090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/>
          <a:p>
            <a:r>
              <a:rPr lang="ko-KR" altLang="en-US" dirty="0"/>
              <a:t>추출한 종목에 대해서 </a:t>
            </a:r>
            <a:r>
              <a:rPr lang="en-US" altLang="ko-KR" dirty="0"/>
              <a:t>‘</a:t>
            </a:r>
            <a:r>
              <a:rPr lang="ko-KR" altLang="en-US" dirty="0"/>
              <a:t>종가</a:t>
            </a:r>
            <a:r>
              <a:rPr lang="en-US" altLang="ko-KR" dirty="0"/>
              <a:t>’</a:t>
            </a:r>
            <a:r>
              <a:rPr lang="ko-KR" altLang="en-US" dirty="0"/>
              <a:t> 데이터를 수집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4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주식 데이터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모듈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</a:t>
            </a:r>
            <a:endParaRPr lang="en-US" altLang="ko-KR" dirty="0"/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재무제표</a:t>
            </a: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ko-KR" altLang="en-US" dirty="0" err="1"/>
              <a:t>백테스팅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/>
          <a:p>
            <a:r>
              <a:rPr lang="ko-KR" altLang="en-US" dirty="0"/>
              <a:t>추출한 종목에 대해서 </a:t>
            </a:r>
            <a:r>
              <a:rPr lang="ko-KR" altLang="en-US" dirty="0" err="1"/>
              <a:t>백테스팅하여</a:t>
            </a:r>
            <a:r>
              <a:rPr lang="ko-KR" altLang="en-US" dirty="0"/>
              <a:t> </a:t>
            </a:r>
            <a:r>
              <a:rPr lang="en-US" altLang="ko-KR" dirty="0"/>
              <a:t>CAGR, MDD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CA0901C-D919-109C-D933-89E711F3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009" y="1166610"/>
            <a:ext cx="7030782" cy="246033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92996CB-8F88-2AAF-39A6-8C9619BB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09" y="3718036"/>
            <a:ext cx="7030782" cy="20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95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ko-KR" altLang="en-US" dirty="0" err="1"/>
              <a:t>백테스팅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5341DD0-B3E9-410E-EA1F-72BF6FDA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92" y="1835018"/>
            <a:ext cx="6729984" cy="3297692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/>
          <a:p>
            <a:r>
              <a:rPr lang="en-US" dirty="0" err="1"/>
              <a:t>Drawdonws</a:t>
            </a:r>
            <a:r>
              <a:rPr lang="en-US" dirty="0"/>
              <a:t> </a:t>
            </a:r>
            <a:r>
              <a:rPr lang="ko-KR" altLang="en-US" dirty="0"/>
              <a:t>결과에 따라 </a:t>
            </a:r>
            <a:r>
              <a:rPr lang="en-US" altLang="ko-KR" dirty="0"/>
              <a:t>Stress </a:t>
            </a:r>
            <a:r>
              <a:rPr lang="en-US" altLang="ko-KR" dirty="0" err="1"/>
              <a:t>Prieod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8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374447-F5FE-CD9C-0B7C-9B20C07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ko-KR" altLang="en-US" sz="3700" err="1"/>
              <a:t>백테스팅</a:t>
            </a:r>
            <a:br>
              <a:rPr lang="en-US" altLang="ko-KR" sz="3700"/>
            </a:br>
            <a:endParaRPr lang="en-US" sz="37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E6F05A-D92B-FA6B-C276-D2AA0E345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Drawd</a:t>
            </a:r>
            <a:r>
              <a:rPr lang="en-US" altLang="ko-KR" dirty="0"/>
              <a:t>owns </a:t>
            </a:r>
            <a:r>
              <a:rPr lang="ko-KR" altLang="en-US" dirty="0"/>
              <a:t>그래프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9CBF78-5081-1C70-DB6F-6126FF0C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99" y="3203688"/>
            <a:ext cx="4137298" cy="2968512"/>
          </a:xfrm>
          <a:prstGeom prst="rect">
            <a:avLst/>
          </a:prstGeom>
          <a:noFill/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B5F7FF6-9577-BF9D-2FC1-40F9925EA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백테스팅</a:t>
            </a:r>
            <a:r>
              <a:rPr lang="ko-KR" altLang="en-US" dirty="0"/>
              <a:t> 결과에 따른</a:t>
            </a:r>
            <a:endParaRPr lang="en-US" altLang="ko-KR" dirty="0"/>
          </a:p>
          <a:p>
            <a:r>
              <a:rPr lang="ko-KR" altLang="en-US" dirty="0"/>
              <a:t>누적 로그 그래프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F45A8-80D3-BB3D-404A-A7B5F99E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167" y="3203687"/>
            <a:ext cx="4137297" cy="2968511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E7730-D3B9-99BC-614E-CBFE81E2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E6A63-C6C1-D9FC-8851-66435BEB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E5962-B330-56D5-1784-34907C1E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smtClean="0"/>
              <a:pPr rtl="0">
                <a:spcAft>
                  <a:spcPts val="600"/>
                </a:spcAft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3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개체 틀 16" descr="마른 지우개 보드에서 필기하는 여성">
            <a:extLst>
              <a:ext uri="{FF2B5EF4-FFF2-40B4-BE49-F238E27FC236}">
                <a16:creationId xmlns:a16="http://schemas.microsoft.com/office/drawing/2014/main" id="{A0D4E925-DA83-45CF-9056-D6262F46A7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19" name="그림 개체 틀 18" descr="용지의 집합 위에 손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59" r="59"/>
          <a:stretch/>
        </p:blipFill>
        <p:spPr/>
      </p:pic>
      <p:pic>
        <p:nvPicPr>
          <p:cNvPr id="21" name="그림 개체 틀 20" descr="Office 보기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29" r="29"/>
          <a:stretch/>
        </p:blipFill>
        <p:spPr/>
      </p:pic>
      <p:pic>
        <p:nvPicPr>
          <p:cNvPr id="23" name="그림 개체 틀 22" descr="일일 플래너 맨 위에 있는 펜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 l="29" r="29"/>
          <a:stretch/>
        </p:blipFill>
        <p:spPr/>
      </p:pic>
      <p:pic>
        <p:nvPicPr>
          <p:cNvPr id="25" name="온라인 이미지 개체 틀 23" descr="사용자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ko-KR" dirty="0"/>
              <a:t>16010980</a:t>
            </a:r>
            <a:r>
              <a:rPr lang="ko-KR" altLang="en-US" dirty="0"/>
              <a:t> 이우석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온라인 이미지 개체 틀 27" descr="봉투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dldntjr0516@gmail.com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원시 주가 데이터 수집 및 저장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844A4-05C6-FD39-B6F1-FD59F1C27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02" y="763621"/>
            <a:ext cx="5524995" cy="53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2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BC1490-1557-8F11-45DD-346C51F1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/>
          <a:lstStyle/>
          <a:p>
            <a:r>
              <a:rPr lang="ko-KR" altLang="en-US" dirty="0"/>
              <a:t>원시 주가</a:t>
            </a:r>
            <a:br>
              <a:rPr lang="en-US" altLang="ko-KR" dirty="0"/>
            </a:b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테이블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6E6A-E0B8-BF93-07DF-E35B7FB2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D1474-D9D2-499A-2EAF-6465B66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EE1B5-5DC5-B221-05DB-DD3CD529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altLang="ko-KR" noProof="0" smtClean="0"/>
              <a:pPr>
                <a:spcAft>
                  <a:spcPts val="600"/>
                </a:spcAft>
              </a:pPr>
              <a:t>8</a:t>
            </a:fld>
            <a:endParaRPr lang="ko-KR" altLang="en-US" noProof="0"/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2437A4BB-569D-C9D4-3B40-5C0B3EE33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67570"/>
              </p:ext>
            </p:extLst>
          </p:nvPr>
        </p:nvGraphicFramePr>
        <p:xfrm>
          <a:off x="4790189" y="558800"/>
          <a:ext cx="6866634" cy="553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8878">
                  <a:extLst>
                    <a:ext uri="{9D8B030D-6E8A-4147-A177-3AD203B41FA5}">
                      <a16:colId xmlns:a16="http://schemas.microsoft.com/office/drawing/2014/main" val="1164527769"/>
                    </a:ext>
                  </a:extLst>
                </a:gridCol>
                <a:gridCol w="2288878">
                  <a:extLst>
                    <a:ext uri="{9D8B030D-6E8A-4147-A177-3AD203B41FA5}">
                      <a16:colId xmlns:a16="http://schemas.microsoft.com/office/drawing/2014/main" val="2639746579"/>
                    </a:ext>
                  </a:extLst>
                </a:gridCol>
                <a:gridCol w="2288878">
                  <a:extLst>
                    <a:ext uri="{9D8B030D-6E8A-4147-A177-3AD203B41FA5}">
                      <a16:colId xmlns:a16="http://schemas.microsoft.com/office/drawing/2014/main" val="1136168708"/>
                    </a:ext>
                  </a:extLst>
                </a:gridCol>
              </a:tblGrid>
              <a:tr h="39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2455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stock_code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2262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stock_name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종목 이름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회사 이름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306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market_name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주식 시장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49869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0679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6888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high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4002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3816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76888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volume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거래량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6111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변동율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0432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ACC_TRDVAL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거래대금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6486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MKTCAP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시가총액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904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LIST_SHRS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상장주식수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99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57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2800" dirty="0"/>
              <a:t>수정 주가 데이터 수집 및 저장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960A5-E843-E599-0ECB-75A2710D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5" y="938593"/>
            <a:ext cx="44577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759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1224</TotalTime>
  <Words>3650</Words>
  <Application>Microsoft Office PowerPoint</Application>
  <PresentationFormat>와이드스크린</PresentationFormat>
  <Paragraphs>838</Paragraphs>
  <Slides>63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7" baseType="lpstr">
      <vt:lpstr>맑은 고딕</vt:lpstr>
      <vt:lpstr>Arial</vt:lpstr>
      <vt:lpstr>Calibri</vt:lpstr>
      <vt:lpstr>AccentBoxVTI</vt:lpstr>
      <vt:lpstr>텀프로젝트 계획서</vt:lpstr>
      <vt:lpstr>목차</vt:lpstr>
      <vt:lpstr>전체 흐름도</vt:lpstr>
      <vt:lpstr>전체 흐름도</vt:lpstr>
      <vt:lpstr>전체 흐름도</vt:lpstr>
      <vt:lpstr>주식 데이터 수집 모듈</vt:lpstr>
      <vt:lpstr>원시 주가 데이터 수집 및 저장</vt:lpstr>
      <vt:lpstr>원시 주가 데이터베이스 테이블</vt:lpstr>
      <vt:lpstr>수정 주가 데이터 수집 및 저장</vt:lpstr>
      <vt:lpstr>수정 주가 데이터베이스 테이블</vt:lpstr>
      <vt:lpstr>손익계산서 수집 및 저장</vt:lpstr>
      <vt:lpstr>손익계산서 데이터베이스 테이블 - 1</vt:lpstr>
      <vt:lpstr>손익계산서 데이터베이스 테이블 - 2</vt:lpstr>
      <vt:lpstr>재무상태표 수집 및 저장</vt:lpstr>
      <vt:lpstr>재무상태표 데이터베이스 테이블 - 1</vt:lpstr>
      <vt:lpstr>재무상태표 데이터베이스 테이블 - 2</vt:lpstr>
      <vt:lpstr>현금흐름표 수집 및 저장</vt:lpstr>
      <vt:lpstr>현금흐름표 데이터베이스 테이블</vt:lpstr>
      <vt:lpstr>주가 데이터 수집 모듈 - getStockData</vt:lpstr>
      <vt:lpstr>재무제표 데이터 수집 모듈 - getFinancialData</vt:lpstr>
      <vt:lpstr>데이터 수집 함수 정의 예시 - getKRXPrice</vt:lpstr>
      <vt:lpstr>데이터 수집 함수 정의 예시 - getFDRPrice</vt:lpstr>
      <vt:lpstr>데이터 수집 함수 정의 예시 - getIncomeStat</vt:lpstr>
      <vt:lpstr>데이터 수집 함수 정의 예시 - getBalanceSheet</vt:lpstr>
      <vt:lpstr>데이터 수집 함수 정의 예시 – getCashflowStat</vt:lpstr>
      <vt:lpstr>데이터 수집 함수 정의 예시 – getAllIncomeStat</vt:lpstr>
      <vt:lpstr>데이터 수집 함수 정의 예시 – getAllBalanceSheet</vt:lpstr>
      <vt:lpstr>데이터 수집 함수 정의 예시 – getAllCashflowStat</vt:lpstr>
      <vt:lpstr>종목 추출 모듈</vt:lpstr>
      <vt:lpstr>종목 추출 모듈</vt:lpstr>
      <vt:lpstr>종목 추출 모듈 – getStockResult</vt:lpstr>
      <vt:lpstr>종목 추출 모듈 – getValueIndicator</vt:lpstr>
      <vt:lpstr>종목추출 함수 정의 예시 - resultStockList</vt:lpstr>
      <vt:lpstr>종목 추출 기능 - 가치주</vt:lpstr>
      <vt:lpstr>종목 추출 기능 - 가치주</vt:lpstr>
      <vt:lpstr>종목 추출 기능 - 가치주</vt:lpstr>
      <vt:lpstr>종목추출 함수 정의 예시 - getPER</vt:lpstr>
      <vt:lpstr>종목추출 함수 정의 예시 - getPBR</vt:lpstr>
      <vt:lpstr>종목추출 함수 정의 예시 - getPSR</vt:lpstr>
      <vt:lpstr>종목추출 함수 정의 예시 - getPCR</vt:lpstr>
      <vt:lpstr>종목추출 함수 정의 예시 – getEV_EBITDA</vt:lpstr>
      <vt:lpstr>종목추출 함수 정의 예시 – getEV_Sales</vt:lpstr>
      <vt:lpstr>종목추출 함수 정의 예시 – getSafetyMargin</vt:lpstr>
      <vt:lpstr>종목 추출 기능 - 우량주</vt:lpstr>
      <vt:lpstr>종목 추출 기능 - 우량주</vt:lpstr>
      <vt:lpstr>종목추출 함수 정의 예시 – getLiability_Equity</vt:lpstr>
      <vt:lpstr>종목추출 함수 정의 예시 – getDebt_Equity</vt:lpstr>
      <vt:lpstr>종목추출 함수 정의 예시 – getGrossMargin</vt:lpstr>
      <vt:lpstr>종목추출 함수 정의 예시 – getOperatingMargin</vt:lpstr>
      <vt:lpstr>종목추출 함수 정의 예시 – getProfitMargin</vt:lpstr>
      <vt:lpstr>제외된 지표들</vt:lpstr>
      <vt:lpstr>백테스팅 모듈</vt:lpstr>
      <vt:lpstr>백테스팅 모듈</vt:lpstr>
      <vt:lpstr>백테스팅 모듈 – Backtest</vt:lpstr>
      <vt:lpstr>백테스팅 함수 정의 예시 – back_test</vt:lpstr>
      <vt:lpstr>시현</vt:lpstr>
      <vt:lpstr>주가 데이터 로드</vt:lpstr>
      <vt:lpstr>종목 추출 </vt:lpstr>
      <vt:lpstr>백테스팅 </vt:lpstr>
      <vt:lpstr>백테스팅 </vt:lpstr>
      <vt:lpstr>백테스팅 </vt:lpstr>
      <vt:lpstr>백테스팅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이우석</dc:creator>
  <cp:lastModifiedBy>이우석</cp:lastModifiedBy>
  <cp:revision>51</cp:revision>
  <dcterms:created xsi:type="dcterms:W3CDTF">2022-05-18T13:39:20Z</dcterms:created>
  <dcterms:modified xsi:type="dcterms:W3CDTF">2022-06-18T07:59:15Z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